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9" r:id="rId11"/>
    <p:sldId id="284" r:id="rId12"/>
    <p:sldId id="266" r:id="rId13"/>
    <p:sldId id="267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5713678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333500"/>
            <a:ext cx="8229600" cy="15240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35CBDB-B2CC-4C00-B8B9-9D72BCC27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6BE7F-5AED-4146-80B7-BF8D59148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C5B2A-034E-4DAF-BE99-B60FC265E3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733FC-B3F5-4BB9-BDD3-2A93055DE2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209A6-B712-4303-91FA-348796BBBD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7F03A-5AE2-472E-BDAB-BAB447855A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C3EE0-3223-4531-BFAA-6DCB790F8B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80E1E-1DBB-4A60-AE9E-9A25619DED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45F9C-E218-4BD8-8A32-3DC2805E6F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CD590-192D-4FFE-A698-3134D0E486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3096C-3595-49C7-B061-EA5FB3EFF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5713678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032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032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60E0715-C666-47B7-87D6-DBFAAA56F39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1_02"/>
          <p:cNvPicPr>
            <a:picLocks noChangeAspect="1" noChangeArrowheads="1"/>
          </p:cNvPicPr>
          <p:nvPr/>
        </p:nvPicPr>
        <p:blipFill>
          <a:blip r:embed="rId2">
            <a:lum bright="1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>
                <a:solidFill>
                  <a:schemeClr val="bg2"/>
                </a:solidFill>
              </a:rPr>
              <a:t>Класс Млекопитающие (Звери) – </a:t>
            </a:r>
            <a:r>
              <a:rPr lang="en-US" b="1">
                <a:solidFill>
                  <a:schemeClr val="bg2"/>
                </a:solidFill>
              </a:rPr>
              <a:t>Mammalia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Классификация Млекопитающих (</a:t>
            </a:r>
            <a:r>
              <a:rPr lang="en-US" sz="4000" b="1" dirty="0">
                <a:solidFill>
                  <a:schemeClr val="tx1"/>
                </a:solidFill>
              </a:rPr>
              <a:t>Mammalia</a:t>
            </a:r>
            <a:r>
              <a:rPr lang="ru-RU" sz="4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79388" y="1177396"/>
            <a:ext cx="8964612" cy="3931708"/>
          </a:xfrm>
        </p:spPr>
        <p:txBody>
          <a:bodyPr/>
          <a:lstStyle/>
          <a:p>
            <a:pPr marL="609600" indent="-609600"/>
            <a:r>
              <a:rPr lang="ru-RU" sz="3600" b="1" dirty="0">
                <a:effectLst/>
              </a:rPr>
              <a:t>Подкласс </a:t>
            </a:r>
            <a:r>
              <a:rPr lang="ru-RU" sz="3600" b="1" dirty="0" err="1">
                <a:effectLst/>
              </a:rPr>
              <a:t>Первозвери</a:t>
            </a:r>
            <a:r>
              <a:rPr lang="en-US" sz="3600" b="1" dirty="0">
                <a:effectLst/>
              </a:rPr>
              <a:t> (</a:t>
            </a:r>
            <a:r>
              <a:rPr lang="en-US" sz="3600" b="1" dirty="0" err="1">
                <a:effectLst/>
              </a:rPr>
              <a:t>Prototeria</a:t>
            </a:r>
            <a:r>
              <a:rPr lang="en-US" sz="3600" b="1" dirty="0">
                <a:effectLst/>
              </a:rPr>
              <a:t>)</a:t>
            </a:r>
            <a:endParaRPr lang="ru-RU" sz="3600" dirty="0">
              <a:effectLst/>
            </a:endParaRPr>
          </a:p>
          <a:p>
            <a:pPr marL="1371600" lvl="2" indent="-457200"/>
            <a:r>
              <a:rPr lang="ru-RU" sz="2800" dirty="0">
                <a:effectLst/>
              </a:rPr>
              <a:t>Отряд Однопроходные (</a:t>
            </a:r>
            <a:r>
              <a:rPr lang="en-US" sz="2800" dirty="0" err="1">
                <a:effectLst/>
              </a:rPr>
              <a:t>Monotremata</a:t>
            </a:r>
            <a:r>
              <a:rPr lang="ru-RU" sz="2800" dirty="0">
                <a:effectLst/>
              </a:rPr>
              <a:t>)</a:t>
            </a:r>
            <a:endParaRPr lang="ru-RU" sz="2800" b="1" dirty="0">
              <a:effectLst/>
            </a:endParaRPr>
          </a:p>
          <a:p>
            <a:pPr marL="609600" indent="-609600"/>
            <a:r>
              <a:rPr lang="ru-RU" sz="3600" b="1" dirty="0">
                <a:effectLst/>
              </a:rPr>
              <a:t>Подкласс Настоящие звери (</a:t>
            </a:r>
            <a:r>
              <a:rPr lang="en-US" sz="3600" b="1" dirty="0" err="1">
                <a:effectLst/>
              </a:rPr>
              <a:t>Theria</a:t>
            </a:r>
            <a:r>
              <a:rPr lang="en-US" sz="3600" b="1" dirty="0">
                <a:effectLst/>
              </a:rPr>
              <a:t>)</a:t>
            </a:r>
            <a:endParaRPr lang="ru-RU" sz="3600" dirty="0">
              <a:effectLst/>
            </a:endParaRPr>
          </a:p>
          <a:p>
            <a:pPr marL="990600" lvl="1" indent="-533400"/>
            <a:r>
              <a:rPr lang="ru-RU" sz="3200" b="1" i="1" dirty="0" err="1">
                <a:effectLst/>
              </a:rPr>
              <a:t>Инфракласс</a:t>
            </a:r>
            <a:r>
              <a:rPr lang="ru-RU" sz="3200" b="1" i="1" dirty="0">
                <a:effectLst/>
              </a:rPr>
              <a:t> Низшие звери </a:t>
            </a:r>
            <a:r>
              <a:rPr lang="en-US" sz="3200" b="1" i="1" dirty="0">
                <a:effectLst/>
              </a:rPr>
              <a:t>(</a:t>
            </a:r>
            <a:r>
              <a:rPr lang="en-US" sz="3200" b="1" i="1" dirty="0" err="1">
                <a:effectLst/>
              </a:rPr>
              <a:t>Metatheria</a:t>
            </a:r>
            <a:r>
              <a:rPr lang="en-US" sz="3200" b="1" i="1" dirty="0">
                <a:effectLst/>
              </a:rPr>
              <a:t>)</a:t>
            </a:r>
            <a:endParaRPr lang="ru-RU" sz="3200" b="1" i="1" dirty="0">
              <a:effectLst/>
            </a:endParaRPr>
          </a:p>
          <a:p>
            <a:pPr marL="1371600" lvl="2" indent="-457200"/>
            <a:r>
              <a:rPr lang="ru-RU" sz="2800" dirty="0">
                <a:effectLst/>
              </a:rPr>
              <a:t>Отряд Сумчатые </a:t>
            </a:r>
            <a:r>
              <a:rPr lang="en-US" sz="2800" dirty="0">
                <a:effectLst/>
              </a:rPr>
              <a:t>(</a:t>
            </a:r>
            <a:r>
              <a:rPr lang="en-US" sz="2800" dirty="0" err="1">
                <a:effectLst/>
              </a:rPr>
              <a:t>Marsupialia</a:t>
            </a:r>
            <a:r>
              <a:rPr lang="en-US" sz="2800" dirty="0">
                <a:effectLst/>
              </a:rPr>
              <a:t>)</a:t>
            </a:r>
            <a:endParaRPr lang="ru-RU" sz="2800" dirty="0">
              <a:effectLst/>
            </a:endParaRPr>
          </a:p>
          <a:p>
            <a:pPr marL="990600" lvl="1" indent="-533400"/>
            <a:r>
              <a:rPr lang="ru-RU" sz="3200" b="1" i="1" dirty="0" err="1">
                <a:effectLst/>
              </a:rPr>
              <a:t>Инфракласс</a:t>
            </a:r>
            <a:r>
              <a:rPr lang="ru-RU" sz="3200" b="1" i="1" dirty="0">
                <a:effectLst/>
              </a:rPr>
              <a:t> Высшие звери </a:t>
            </a:r>
            <a:r>
              <a:rPr lang="en-US" sz="3200" b="1" i="1" dirty="0">
                <a:effectLst/>
              </a:rPr>
              <a:t>(</a:t>
            </a:r>
            <a:r>
              <a:rPr lang="en-US" sz="3200" b="1" i="1" dirty="0" err="1">
                <a:effectLst/>
              </a:rPr>
              <a:t>Eutheria</a:t>
            </a:r>
            <a:r>
              <a:rPr lang="en-US" sz="3200" b="1" i="1" dirty="0">
                <a:effectLst/>
              </a:rPr>
              <a:t>)</a:t>
            </a:r>
            <a:endParaRPr lang="ru-RU" sz="3200" b="1" i="1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20" y="9511"/>
            <a:ext cx="6276560" cy="5695978"/>
          </a:xfrm>
        </p:spPr>
      </p:pic>
    </p:spTree>
    <p:extLst>
      <p:ext uri="{BB962C8B-B14F-4D97-AF65-F5344CB8AC3E}">
        <p14:creationId xmlns:p14="http://schemas.microsoft.com/office/powerpoint/2010/main" val="13041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900">
                <a:effectLst/>
              </a:rPr>
              <a:t>Яйцекладущие (первозвери) – </a:t>
            </a:r>
            <a:r>
              <a:rPr lang="en-US" sz="3900">
                <a:effectLst/>
              </a:rPr>
              <a:t>Prototheria</a:t>
            </a:r>
            <a:endParaRPr lang="ru-RU" sz="3900">
              <a:effectLst/>
            </a:endParaRPr>
          </a:p>
        </p:txBody>
      </p:sp>
      <p:pic>
        <p:nvPicPr>
          <p:cNvPr id="36869" name="Picture 5" descr="060706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89365"/>
            <a:ext cx="9144000" cy="2344208"/>
          </a:xfrm>
          <a:noFill/>
          <a:ln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0" y="4298157"/>
            <a:ext cx="2916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Утконос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59114" y="4298157"/>
            <a:ext cx="291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Ехидна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227764" y="4298157"/>
            <a:ext cx="291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Проехидна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900">
                <a:effectLst/>
              </a:rPr>
              <a:t>Сумчатые (низшие звери) </a:t>
            </a:r>
            <a:r>
              <a:rPr lang="en-US" sz="3900">
                <a:effectLst/>
              </a:rPr>
              <a:t>– Marsypialia</a:t>
            </a:r>
            <a:endParaRPr lang="ru-RU" sz="3900">
              <a:effectLst/>
            </a:endParaRPr>
          </a:p>
        </p:txBody>
      </p:sp>
      <p:pic>
        <p:nvPicPr>
          <p:cNvPr id="39941" name="Picture 5" descr="060706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89365"/>
            <a:ext cx="9144000" cy="23442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Австралии</a:t>
            </a:r>
            <a:endParaRPr lang="ru-RU" dirty="0"/>
          </a:p>
        </p:txBody>
      </p:sp>
      <p:pic>
        <p:nvPicPr>
          <p:cNvPr id="43010" name="Picture 2" descr="D:\Мои документы\Пономарева\02 Кафедра\Уч.-мет. работа\Комплексы\картинки\Животные\вымершие и вымирающие\science-large-australian-extinct-reptilespdf-adobe-reader-1024x5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0613"/>
            <a:ext cx="9144000" cy="415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9512"/>
            <a:ext cx="8229600" cy="952500"/>
          </a:xfrm>
        </p:spPr>
        <p:txBody>
          <a:bodyPr/>
          <a:lstStyle/>
          <a:p>
            <a:r>
              <a:rPr lang="ru-RU" dirty="0" smtClean="0"/>
              <a:t>Фауна Австралии</a:t>
            </a:r>
            <a:endParaRPr lang="ru-RU" dirty="0"/>
          </a:p>
        </p:txBody>
      </p:sp>
      <p:pic>
        <p:nvPicPr>
          <p:cNvPr id="44035" name="Picture 3" descr="D:\Мои документы\Пономарева\02 Кафедра\Уч.-мет. работа\Комплексы\картинки\Животные\пп\австра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631" y="952487"/>
            <a:ext cx="8636738" cy="476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792"/>
          </a:xfrm>
        </p:spPr>
        <p:txBody>
          <a:bodyPr/>
          <a:lstStyle/>
          <a:p>
            <a:r>
              <a:rPr lang="ru-RU" sz="3600" b="1">
                <a:effectLst/>
              </a:rPr>
              <a:t>Инфракласс Высшие звери (</a:t>
            </a:r>
            <a:r>
              <a:rPr lang="en-US" sz="3600" b="1">
                <a:effectLst/>
              </a:rPr>
              <a:t>Eutheria</a:t>
            </a:r>
            <a:r>
              <a:rPr lang="ru-RU" sz="3600" b="1">
                <a:effectLst/>
              </a:rPr>
              <a:t>)</a:t>
            </a:r>
            <a:r>
              <a:rPr lang="ru-RU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841276"/>
            <a:ext cx="6553200" cy="48737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Насекомоядные (</a:t>
            </a:r>
            <a:r>
              <a:rPr lang="en-US" sz="2400" dirty="0" err="1"/>
              <a:t>Insectiovora</a:t>
            </a:r>
            <a:r>
              <a:rPr lang="ru-RU" sz="24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Грызуны (</a:t>
            </a:r>
            <a:r>
              <a:rPr lang="en-US" sz="2400" dirty="0" err="1"/>
              <a:t>Rodentia</a:t>
            </a:r>
            <a:r>
              <a:rPr lang="ru-RU" sz="24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Зайцеобразные</a:t>
            </a:r>
            <a:r>
              <a:rPr lang="en-US" sz="2400" dirty="0"/>
              <a:t> (</a:t>
            </a:r>
            <a:r>
              <a:rPr lang="en-US" sz="2400" dirty="0" err="1"/>
              <a:t>Lagomorpha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Рукокрылые</a:t>
            </a:r>
            <a:r>
              <a:rPr lang="en-US" sz="2400" dirty="0"/>
              <a:t> (</a:t>
            </a:r>
            <a:r>
              <a:rPr lang="en-US" sz="2400" dirty="0" err="1"/>
              <a:t>Ciroptera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Хищные (</a:t>
            </a:r>
            <a:r>
              <a:rPr lang="en-US" sz="2400" dirty="0" err="1"/>
              <a:t>Carnivora</a:t>
            </a:r>
            <a:r>
              <a:rPr lang="ru-RU" sz="2400" dirty="0"/>
              <a:t>), </a:t>
            </a:r>
          </a:p>
          <a:p>
            <a:pPr lvl="1">
              <a:lnSpc>
                <a:spcPct val="80000"/>
              </a:lnSpc>
            </a:pPr>
            <a:r>
              <a:rPr lang="ru-RU" sz="2000" dirty="0"/>
              <a:t>медвежьи </a:t>
            </a:r>
            <a:r>
              <a:rPr lang="en-US" sz="2000" dirty="0"/>
              <a:t>(</a:t>
            </a:r>
            <a:r>
              <a:rPr lang="en-US" sz="2000" dirty="0" err="1"/>
              <a:t>Ursidae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псовые </a:t>
            </a:r>
            <a:r>
              <a:rPr lang="en-US" sz="2000" dirty="0"/>
              <a:t>(</a:t>
            </a:r>
            <a:r>
              <a:rPr lang="en-US" sz="2000" dirty="0" err="1"/>
              <a:t>Canidae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кошачьи</a:t>
            </a:r>
            <a:r>
              <a:rPr lang="en-US" sz="2000" dirty="0"/>
              <a:t> (</a:t>
            </a:r>
            <a:r>
              <a:rPr lang="en-US" sz="2000" dirty="0" err="1"/>
              <a:t>Felidae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куньи (</a:t>
            </a:r>
            <a:r>
              <a:rPr lang="en-US" sz="2000" dirty="0" err="1"/>
              <a:t>Mustelidae</a:t>
            </a:r>
            <a:r>
              <a:rPr lang="ru-RU" sz="20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Ластоногие</a:t>
            </a:r>
            <a:r>
              <a:rPr lang="en-US" sz="2400" dirty="0"/>
              <a:t> (</a:t>
            </a:r>
            <a:r>
              <a:rPr lang="en-US" sz="2400" dirty="0" err="1"/>
              <a:t>Pinnipedia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Китообразные </a:t>
            </a:r>
            <a:r>
              <a:rPr lang="en-US" sz="2400" dirty="0"/>
              <a:t>(</a:t>
            </a:r>
            <a:r>
              <a:rPr lang="en-US" sz="2400" dirty="0" err="1"/>
              <a:t>Cetacae</a:t>
            </a:r>
            <a:r>
              <a:rPr lang="en-US" sz="2400" dirty="0"/>
              <a:t>)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Парнокопытные</a:t>
            </a:r>
            <a:r>
              <a:rPr lang="en-US" sz="2400" dirty="0"/>
              <a:t> (</a:t>
            </a:r>
            <a:r>
              <a:rPr lang="en-US" sz="2400" dirty="0" err="1"/>
              <a:t>Artiodactyla</a:t>
            </a:r>
            <a:r>
              <a:rPr lang="en-US" sz="2400" dirty="0"/>
              <a:t>)</a:t>
            </a:r>
            <a:r>
              <a:rPr lang="ru-RU" sz="2400" dirty="0"/>
              <a:t>,</a:t>
            </a:r>
          </a:p>
          <a:p>
            <a:pPr lvl="1">
              <a:lnSpc>
                <a:spcPct val="80000"/>
              </a:lnSpc>
            </a:pPr>
            <a:r>
              <a:rPr lang="ru-RU" sz="2000" dirty="0"/>
              <a:t>нежвачные </a:t>
            </a:r>
            <a:r>
              <a:rPr lang="en-US" sz="2000" dirty="0"/>
              <a:t>(</a:t>
            </a:r>
            <a:r>
              <a:rPr lang="en-US" sz="2000" dirty="0" err="1"/>
              <a:t>Nonruminantia</a:t>
            </a:r>
            <a:r>
              <a:rPr lang="en-US" sz="2000" dirty="0"/>
              <a:t>)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000" dirty="0"/>
              <a:t>жвачные (</a:t>
            </a:r>
            <a:r>
              <a:rPr lang="en-US" sz="2000" dirty="0" err="1"/>
              <a:t>Ruminantia</a:t>
            </a:r>
            <a:r>
              <a:rPr lang="ru-RU" sz="20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Непарнокопытные (</a:t>
            </a:r>
            <a:r>
              <a:rPr lang="en-US" sz="2400" dirty="0" err="1"/>
              <a:t>Perissodactyla</a:t>
            </a:r>
            <a:r>
              <a:rPr lang="ru-RU" sz="2400" dirty="0"/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 err="1"/>
              <a:t>Мозоленогие</a:t>
            </a:r>
            <a:r>
              <a:rPr lang="en-US" sz="2400" dirty="0"/>
              <a:t> (</a:t>
            </a:r>
            <a:r>
              <a:rPr lang="en-US" sz="2400" dirty="0" err="1"/>
              <a:t>Tylopoda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Хоботные</a:t>
            </a:r>
            <a:r>
              <a:rPr lang="en-US" sz="2400" dirty="0"/>
              <a:t> (</a:t>
            </a:r>
            <a:r>
              <a:rPr lang="en-US" sz="2400" dirty="0" err="1"/>
              <a:t>Proboscidea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Приматы (</a:t>
            </a:r>
            <a:r>
              <a:rPr lang="en-US" sz="2400" dirty="0"/>
              <a:t>Primates</a:t>
            </a:r>
            <a:r>
              <a:rPr lang="ru-RU" sz="2400" dirty="0"/>
              <a:t>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Насекомоядные (</a:t>
            </a:r>
            <a:r>
              <a:rPr lang="en-US" dirty="0" err="1"/>
              <a:t>Insectiovora</a:t>
            </a:r>
            <a:r>
              <a:rPr lang="ru-RU" dirty="0"/>
              <a:t>)</a:t>
            </a:r>
          </a:p>
        </p:txBody>
      </p:sp>
      <p:pic>
        <p:nvPicPr>
          <p:cNvPr id="7" name="Picture 2" descr="http://ru.wallfon.com/walls/animals/hedgehog-on-a-stum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1" y="1959581"/>
            <a:ext cx="3362498" cy="2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nastroy.net/pic/images/post/412239-15238296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53125"/>
            <a:ext cx="4038600" cy="273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Грызуны (</a:t>
            </a:r>
            <a:r>
              <a:rPr lang="en-US" dirty="0" err="1"/>
              <a:t>Rodentia</a:t>
            </a:r>
            <a:r>
              <a:rPr lang="ru-RU" dirty="0"/>
              <a:t>)</a:t>
            </a:r>
          </a:p>
        </p:txBody>
      </p:sp>
      <p:pic>
        <p:nvPicPr>
          <p:cNvPr id="2050" name="Picture 2" descr="https://s1.1zoom.ru/b5050/534/353437-sepik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4252"/>
            <a:ext cx="345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pixabay.com/photo/2014/10/22/19/29/guinea-pig-498848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8" y="1205888"/>
            <a:ext cx="325270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artfile.ru/2410x1560_1081530_%5bwww.ArtFile.ru%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34364"/>
            <a:ext cx="333692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Зайцеобразные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Lagomorpha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2050" name="Picture 2" descr="https://krasivosti.pro/uploads/posts/2021-07/1626263720_34-krasivosti-pro-p-zayats-s-korotkimi-ushami-zaitsevie-krasiv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7056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upload.wikimedia.org/wikipedia/commons/1/1d/Mountain_Cottontail_on_Seedskadee_NWR_%2824137433825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9348"/>
            <a:ext cx="296408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zoovet.ru/upload/iblock/908/90848adce3eccd9818ff233e4e36e1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27452"/>
            <a:ext cx="33318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31511"/>
            <a:ext cx="9144000" cy="952500"/>
          </a:xfrm>
        </p:spPr>
        <p:txBody>
          <a:bodyPr/>
          <a:lstStyle/>
          <a:p>
            <a:r>
              <a:rPr lang="ru-RU" sz="4000"/>
              <a:t>Основные отличия млекопитающих от пресмыкающихся: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76375"/>
            <a:ext cx="8229600" cy="39608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600" dirty="0"/>
              <a:t>строение черепа, поясов конечностей;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более совершенное строение зубов;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наличие </a:t>
            </a:r>
            <a:r>
              <a:rPr lang="ru-RU" sz="2600" dirty="0" err="1"/>
              <a:t>шестяного</a:t>
            </a:r>
            <a:r>
              <a:rPr lang="ru-RU" sz="2600" dirty="0"/>
              <a:t> покрова и многочисленных желёз на коже;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четырёхкамерное сердце с полным разделением артериального и венозного кровотока;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лёгкие с хорошо развитой ячеистой структурой;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наличие лимфатической системы;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постоянная температура тела;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выкармливание детёнышей молоком;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развитый головной мозг и органы чувств;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высокий уровень психической деятельности. </a:t>
            </a:r>
          </a:p>
          <a:p>
            <a:pPr>
              <a:lnSpc>
                <a:spcPct val="80000"/>
              </a:lnSpc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Рукокрылые</a:t>
            </a:r>
            <a:r>
              <a:rPr lang="en-US" dirty="0"/>
              <a:t> (</a:t>
            </a:r>
            <a:r>
              <a:rPr lang="en-US" dirty="0" err="1"/>
              <a:t>Ciroptera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AutoShape 4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yandex-images.clstorage.net/Wl5mU6086/98f4b7tmKb-/xygBWlGdF5WVq4lKPnImOjZs3vWUc6mDQHCiUHXV_71DtLqxWb8B-XsbpXdDiUsAiBkctNZfeuwK-VYdOd02rJZrR8gFmAHQwPlZ1minI7-l-Vz1FKHvwABgpJHgRrj7l2OgJcm7Euxsjn71QgiMy0KR2ynNleBz1yVJTq_eIvuF7RYM3hdH05isQFR7Pmul--Rdtly-twwDfrsS-VLoug-5u_EXv5wgLMfy6lWR3s2FnRpsyd8iet2vQUJpFW62STsfRdVd09DcLMmasTEmo3OlVjVV-bQAR3j7V_oZaH3KczS-H_ParanE-CySFNtNgBOd7EZQJfSbJseELhDoPkpwHsxUlB4dU6PE2H9ybmV771j0Xrb5g080cBPwme66THp4-dbzG-Trzvot01Bczs6Y06BBlmZ4XCJJS-ab6LmPf9JN2tAdFVBly5ezcegk8KlZttW09EmK_jkTfNlsvcS0fb4Rd5toYYf9qlrZGETHE5dpw1gketXswkpr26E5x33QzVITHNGeb87Tu7jnZ_zm2f0XtP5CiXPwkrfc7_bDerS1W7lbomIEfeufnVBBiZHWqIPXLXfeqgEAo57pPge9Ec3fk5QV0SfEkfz6JOF46JU4nH38SAw-ddW3EG69y7W7OVZ62qBky_PhkphVSYQU3-GPXSD7lyTORaxfZnqDvBBM1JLcVBNtB5n3ciErcW-ZdlF7soRI-fAVOpant4j9dvsbNZQorw7yrZ0WXMzPVNnpz90mMxKvjMElVyb3AbDeA5xUX1xTrgwS-XqpKL3vXfxc8TeEQDe0kj-cqnELur8z3z3SoKwHuOnVXlPITJ1VaodcaXicZobEZ96tf0B_U82a0dSb0afLlT62buH8ZFZwVzP2zoI3ORC_nOm-T7T4PBlzXGEjynUqH92Wxwsf0OfJXa4w3WvOhmNW4LvPfNYK3V0fEtEszxx58mArfCffsBf8NEQN_LqQ90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https://sanpros.ru/wp-content/uploads/0/0/9/0097645a6dbf9d38a19342a1c8fb51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3754"/>
            <a:ext cx="4259894" cy="28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Мои документы\Пономарева\YandexDisk\Документы\02 Дисциплины\Зоология\зоология рис\Животные\летучая мыш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96" y="1705372"/>
            <a:ext cx="449996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Хищные (</a:t>
            </a:r>
            <a:r>
              <a:rPr lang="en-US" dirty="0" err="1"/>
              <a:t>Carnivora</a:t>
            </a:r>
            <a:r>
              <a:rPr lang="ru-RU" dirty="0"/>
              <a:t>)</a:t>
            </a:r>
          </a:p>
        </p:txBody>
      </p:sp>
      <p:sp>
        <p:nvSpPr>
          <p:cNvPr id="3" name="AutoShape 4" descr="https://i.ytimg.com/vi/TQowHu7cJMM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.ytimg.com/vi/TQowHu7cJM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1" y="1201316"/>
            <a:ext cx="27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-dog.ru/wallpapers/5/18/461114903657379/ocelot-dikaya-koshka-xishhnik-vzgly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79041"/>
            <a:ext cx="2700000" cy="17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zoolog.guru/wp-content/uploads/2019/02/post_5c6485cf829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1" y="3433564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pload.wikimedia.org/wikipedia/commons/1/12/Vielfra%C3%9F_%28Gulo_gulo%29_Zoo_Salzburg_2014_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33564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27904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Псовые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02915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Кошачьи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54088" y="45136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Куньи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35775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Медвежьи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Ластоногие</a:t>
            </a:r>
            <a:r>
              <a:rPr lang="en-US" dirty="0"/>
              <a:t> (</a:t>
            </a:r>
            <a:r>
              <a:rPr lang="en-US" dirty="0" err="1"/>
              <a:t>Pinnipedia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7" name="Picture 2" descr="http://voms.ru/upload/iblock/bb7/bb7739f562b7fdecd723e93a6bbb16e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1" y="1963737"/>
            <a:ext cx="377397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tarsity.ru/wp-content/uploads/2020/03/13031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74837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Китообразные </a:t>
            </a:r>
            <a:r>
              <a:rPr lang="en-US" dirty="0"/>
              <a:t>(</a:t>
            </a:r>
            <a:r>
              <a:rPr lang="en-US" dirty="0" err="1"/>
              <a:t>Cetacae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129308"/>
            <a:ext cx="3674124" cy="4469738"/>
          </a:xfrm>
        </p:spPr>
      </p:pic>
      <p:pic>
        <p:nvPicPr>
          <p:cNvPr id="10" name="Picture 2" descr="https://i.ytimg.com/vi/CkquWxj0FKo/maxres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8" y="1921396"/>
            <a:ext cx="486454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Парнокопытные</a:t>
            </a:r>
            <a:r>
              <a:rPr lang="en-US" dirty="0"/>
              <a:t> (</a:t>
            </a:r>
            <a:r>
              <a:rPr lang="en-US" dirty="0" err="1"/>
              <a:t>Artiodactyla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Нежвачные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Жвачные</a:t>
            </a:r>
            <a:endParaRPr lang="ru-RU" dirty="0"/>
          </a:p>
        </p:txBody>
      </p:sp>
      <p:pic>
        <p:nvPicPr>
          <p:cNvPr id="2054" name="Picture 6" descr="https://avatars.mds.yandex.net/get-zen_doc/5210731/pub_60e598fe573ea63fd7ab0afe_60e59976c1f0652371df8373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" y="1993404"/>
            <a:ext cx="4428492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2.wp.com/curious-world.ru/images/content/animals/08-2018/jiraf/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017596"/>
            <a:ext cx="4104865" cy="29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64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Непарнокопытные (</a:t>
            </a:r>
            <a:r>
              <a:rPr lang="en-US" sz="3600" dirty="0" err="1"/>
              <a:t>Perissodactyla</a:t>
            </a:r>
            <a:r>
              <a:rPr lang="ru-RU" sz="3600" dirty="0"/>
              <a:t>)</a:t>
            </a: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2" y="1129308"/>
            <a:ext cx="34061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autogear.ru/misc/i/gallery/39158/1206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83990"/>
            <a:ext cx="3244348" cy="31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ogcatdog.ru/wp-content/uploads/f/8/c/f8c8fa6b5b2105da4e8fc784b356c92f.j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23740"/>
            <a:ext cx="4057435" cy="25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74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Мозоленогие</a:t>
            </a:r>
            <a:r>
              <a:rPr lang="en-US" dirty="0"/>
              <a:t> (</a:t>
            </a:r>
            <a:r>
              <a:rPr lang="en-US" dirty="0" err="1"/>
              <a:t>Tylopoda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4098" name="Picture 2" descr="https://web-zoopark.ru/wp-content/uploads/2018/07/5-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" y="1705372"/>
            <a:ext cx="4536503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4f960480dcfc6d27c3aaab4a302aad5e-l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537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06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Хоботные</a:t>
            </a:r>
            <a:r>
              <a:rPr lang="en-US" dirty="0"/>
              <a:t> (</a:t>
            </a:r>
            <a:r>
              <a:rPr lang="en-US" dirty="0" err="1"/>
              <a:t>Proboscidea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5122" name="Picture 2" descr="https://krasivosti.pro/uploads/posts/2021-06/1623286975_21-krasivosti_pro-p-slon-zhivotnie-krasivo-foto-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3558"/>
            <a:ext cx="4038600" cy="277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pinimg.com/originals/c3/7e/06/c37e068d25bb78237a2c4b9a5b437dc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9388"/>
            <a:ext cx="4102972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08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Приматы (</a:t>
            </a:r>
            <a:r>
              <a:rPr lang="en-US" dirty="0"/>
              <a:t>Primates</a:t>
            </a:r>
            <a:r>
              <a:rPr lang="ru-RU" dirty="0"/>
              <a:t>)</a:t>
            </a:r>
          </a:p>
        </p:txBody>
      </p:sp>
      <p:pic>
        <p:nvPicPr>
          <p:cNvPr id="6146" name="Picture 2" descr="https://avatars.mds.yandex.net/get-zen_doc/1583391/pub_5eee1531b1eaa91ab06a7b31_5eee26c3e24705067fe957e8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5372"/>
            <a:ext cx="4279668" cy="2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12.fotocdn.net/s125/33d0baed5261000c/public_pin_l/28440412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8284"/>
            <a:ext cx="4316288" cy="28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5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Внешнее строение млекопитающих</a:t>
            </a:r>
          </a:p>
        </p:txBody>
      </p:sp>
      <p:pic>
        <p:nvPicPr>
          <p:cNvPr id="9221" name="Picture 5" descr="060701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168809"/>
            <a:ext cx="5760640" cy="432048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Скелет млекопитающих (кролик)</a:t>
            </a:r>
          </a:p>
        </p:txBody>
      </p:sp>
      <p:pic>
        <p:nvPicPr>
          <p:cNvPr id="17413" name="Picture 5" descr="31_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94896"/>
            <a:ext cx="9144000" cy="354277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52500"/>
          </a:xfrm>
        </p:spPr>
        <p:txBody>
          <a:bodyPr/>
          <a:lstStyle/>
          <a:p>
            <a:r>
              <a:rPr lang="ru-RU"/>
              <a:t>Строение конечностей</a:t>
            </a:r>
          </a:p>
        </p:txBody>
      </p:sp>
      <p:pic>
        <p:nvPicPr>
          <p:cNvPr id="20485" name="Picture 5" descr="31_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1426" y="957792"/>
            <a:ext cx="6659563" cy="47572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43438" y="231511"/>
            <a:ext cx="4500562" cy="952500"/>
          </a:xfrm>
        </p:spPr>
        <p:txBody>
          <a:bodyPr/>
          <a:lstStyle/>
          <a:p>
            <a:r>
              <a:rPr lang="ru-RU" sz="4000"/>
              <a:t>Внутреннее строение кролика</a:t>
            </a:r>
          </a:p>
        </p:txBody>
      </p:sp>
      <p:pic>
        <p:nvPicPr>
          <p:cNvPr id="23557" name="Picture 5" descr="31_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4498975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5580063" y="231511"/>
            <a:ext cx="3384550" cy="1365250"/>
          </a:xfrm>
        </p:spPr>
        <p:txBody>
          <a:bodyPr/>
          <a:lstStyle/>
          <a:p>
            <a:r>
              <a:rPr lang="ru-RU"/>
              <a:t>Строение сердца</a:t>
            </a:r>
          </a:p>
        </p:txBody>
      </p:sp>
      <p:pic>
        <p:nvPicPr>
          <p:cNvPr id="26629" name="Picture 5" descr="31_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365750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17563"/>
          </a:xfrm>
        </p:spPr>
        <p:txBody>
          <a:bodyPr/>
          <a:lstStyle/>
          <a:p>
            <a:r>
              <a:rPr lang="ru-RU"/>
              <a:t>Мочеполовая система</a:t>
            </a:r>
          </a:p>
        </p:txBody>
      </p:sp>
      <p:pic>
        <p:nvPicPr>
          <p:cNvPr id="29701" name="Picture 5" descr="31_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3114" y="922073"/>
            <a:ext cx="7596187" cy="479292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57428"/>
            <a:ext cx="9144000" cy="599281"/>
          </a:xfrm>
        </p:spPr>
        <p:txBody>
          <a:bodyPr/>
          <a:lstStyle/>
          <a:p>
            <a:r>
              <a:rPr lang="ru-RU" sz="4000"/>
              <a:t>Положение млекопитающих</a:t>
            </a:r>
            <a:br>
              <a:rPr lang="ru-RU" sz="4000"/>
            </a:br>
            <a:r>
              <a:rPr lang="ru-RU" sz="4000"/>
              <a:t>в животном мире</a:t>
            </a:r>
          </a:p>
        </p:txBody>
      </p:sp>
      <p:pic>
        <p:nvPicPr>
          <p:cNvPr id="13323" name="Picture 11" descr="35_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5764" y="1001448"/>
            <a:ext cx="5832475" cy="47135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264</TotalTime>
  <Words>289</Words>
  <Application>Microsoft Office PowerPoint</Application>
  <PresentationFormat>Экран (16:10)</PresentationFormat>
  <Paragraphs>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Лучи</vt:lpstr>
      <vt:lpstr>Класс Млекопитающие (Звери) – Mammalia</vt:lpstr>
      <vt:lpstr>Основные отличия млекопитающих от пресмыкающихся:</vt:lpstr>
      <vt:lpstr>Внешнее строение млекопитающих</vt:lpstr>
      <vt:lpstr>Скелет млекопитающих (кролик)</vt:lpstr>
      <vt:lpstr>Строение конечностей</vt:lpstr>
      <vt:lpstr>Внутреннее строение кролика</vt:lpstr>
      <vt:lpstr>Строение сердца</vt:lpstr>
      <vt:lpstr>Мочеполовая система</vt:lpstr>
      <vt:lpstr>Положение млекопитающих в животном мире</vt:lpstr>
      <vt:lpstr>Классификация Млекопитающих (Mammalia)</vt:lpstr>
      <vt:lpstr>Презентация PowerPoint</vt:lpstr>
      <vt:lpstr>Яйцекладущие (первозвери) – Prototheria</vt:lpstr>
      <vt:lpstr>Сумчатые (низшие звери) – Marsypialia</vt:lpstr>
      <vt:lpstr>Фауна Австралии</vt:lpstr>
      <vt:lpstr>Фауна Австралии</vt:lpstr>
      <vt:lpstr>Инфракласс Высшие звери (Eutheria) </vt:lpstr>
      <vt:lpstr>Насекомоядные (Insectiovora)</vt:lpstr>
      <vt:lpstr>Грызуны (Rodentia)</vt:lpstr>
      <vt:lpstr>Зайцеобразные (Lagomorpha)</vt:lpstr>
      <vt:lpstr>Рукокрылые (Ciroptera)</vt:lpstr>
      <vt:lpstr>Хищные (Carnivora)</vt:lpstr>
      <vt:lpstr>Ластоногие (Pinnipedia)</vt:lpstr>
      <vt:lpstr>Китообразные (Cetacae)</vt:lpstr>
      <vt:lpstr>Парнокопытные (Artiodactyla)</vt:lpstr>
      <vt:lpstr>Непарнокопытные (Perissodactyla)</vt:lpstr>
      <vt:lpstr>Мозоленогие (Tylopoda)</vt:lpstr>
      <vt:lpstr>Хоботные (Proboscidea)</vt:lpstr>
      <vt:lpstr>Приматы (Primates)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Млекопитающие (Звери) – Mammalia</dc:title>
  <dc:creator>Маша + Эдик</dc:creator>
  <cp:lastModifiedBy>пк</cp:lastModifiedBy>
  <cp:revision>23</cp:revision>
  <dcterms:created xsi:type="dcterms:W3CDTF">2006-12-13T14:45:50Z</dcterms:created>
  <dcterms:modified xsi:type="dcterms:W3CDTF">2023-09-14T07:50:40Z</dcterms:modified>
</cp:coreProperties>
</file>